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84" r:id="rId2"/>
    <p:sldId id="263" r:id="rId3"/>
    <p:sldId id="281" r:id="rId4"/>
    <p:sldId id="282" r:id="rId5"/>
    <p:sldId id="283" r:id="rId6"/>
    <p:sldId id="286" r:id="rId7"/>
    <p:sldId id="258" r:id="rId8"/>
    <p:sldId id="279" r:id="rId9"/>
    <p:sldId id="291" r:id="rId10"/>
    <p:sldId id="319" r:id="rId11"/>
    <p:sldId id="287" r:id="rId12"/>
    <p:sldId id="261" r:id="rId13"/>
    <p:sldId id="259" r:id="rId14"/>
    <p:sldId id="260" r:id="rId15"/>
    <p:sldId id="288" r:id="rId16"/>
    <p:sldId id="289" r:id="rId17"/>
    <p:sldId id="290" r:id="rId18"/>
    <p:sldId id="294" r:id="rId19"/>
    <p:sldId id="296" r:id="rId20"/>
    <p:sldId id="297" r:id="rId21"/>
    <p:sldId id="298" r:id="rId22"/>
    <p:sldId id="293" r:id="rId23"/>
    <p:sldId id="299" r:id="rId24"/>
    <p:sldId id="295" r:id="rId25"/>
    <p:sldId id="300" r:id="rId26"/>
    <p:sldId id="302" r:id="rId27"/>
    <p:sldId id="301" r:id="rId28"/>
    <p:sldId id="303" r:id="rId29"/>
    <p:sldId id="304" r:id="rId30"/>
    <p:sldId id="314" r:id="rId31"/>
    <p:sldId id="315" r:id="rId32"/>
    <p:sldId id="316" r:id="rId33"/>
    <p:sldId id="317" r:id="rId34"/>
    <p:sldId id="308" r:id="rId35"/>
    <p:sldId id="312" r:id="rId36"/>
    <p:sldId id="310" r:id="rId37"/>
    <p:sldId id="311" r:id="rId38"/>
    <p:sldId id="307" r:id="rId39"/>
    <p:sldId id="321" r:id="rId40"/>
    <p:sldId id="324" r:id="rId41"/>
    <p:sldId id="323" r:id="rId42"/>
    <p:sldId id="325" r:id="rId43"/>
    <p:sldId id="318" r:id="rId44"/>
    <p:sldId id="320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i" initials="A" lastIdx="1" clrIdx="0">
    <p:extLst>
      <p:ext uri="{19B8F6BF-5375-455C-9EA6-DF929625EA0E}">
        <p15:presenceInfo xmlns:p15="http://schemas.microsoft.com/office/powerpoint/2012/main" userId="Anz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CE111-890B-4C92-9EE0-8F2B09789A0E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94ECB-7702-46A5-A1D6-7C5F038C9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9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617FD-453A-492F-B08A-867CFD437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10D6E9-034B-4050-89C9-57C7FE9A2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E5366-6979-4754-A618-9516466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74AB-C4B8-42C0-9FDB-8C94A47F5C1F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56289-8EA3-4C14-B2FE-E6EC5249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549442-0666-415B-AD2C-9BD79B0F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33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7F5E1-DCC1-4FA6-936E-8953F5F8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B91413-55F1-4B7E-BA8A-2AAD60E94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7F1C8-E96A-436D-A8EE-C8CA22F8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CEE0-6BA5-4A1D-A979-D0CBE04D2344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EA42F-76B5-4D08-B802-32FBCEAC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71BBF-9A81-4BED-88EB-C3624DFD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7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4C5776-7804-4645-9744-5A6BB8796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9857B5-EEBC-4263-9C0E-591CD4F46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CC677-1357-459E-89E1-B999A62D4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54933-61AE-4050-BC25-9B1915271C77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53F7C-96A0-4FAA-A1ED-C03B53BA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335A5-D62C-4B06-B477-0846D4A4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46BF2-060D-49C6-877C-C4682C04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264125-2A01-4428-8548-7425EDAB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47C41E-2126-40A2-B47E-0F632250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55EAE-4278-4FBF-8AAF-89F2F5D33B2D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000141-1126-40A3-8050-3DA1299F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FDC30-D88C-4843-B880-1ACBED07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2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19317-CEDF-484F-AF45-7B9DABF3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5C0D5-7F4D-46FF-89CA-E4E012316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41679B-1BC6-4824-86A9-4BB60A29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2738-488F-40D1-BC94-ACDB93E8ED4F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D260E1-7E4E-4B76-9685-A9461090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9B564-3611-46AF-AF52-9FD987A2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71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AC80F-5A51-4E0A-8440-84A59204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F089C-7908-4C6F-9A07-A81EF9B78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FCEC26-CF1D-4792-9502-1D49DE862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A0AB41-D46B-446B-BD49-E30DC5AF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561C-EE46-4774-BF47-7257E022D2E3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E00C2-A29A-4E59-B6F6-34DB0C59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25C0B-ECF2-4397-AAF2-E2D730EC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3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4A637-94A4-4D44-A363-476C453D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A09D98-7C37-4831-88BF-B791BEBA2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5AEA69-90C3-406B-9758-2994C94A4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748CA7-9823-4404-89C0-DC4C10286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265B93-F4C6-4274-9C22-9FE5C821A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BA77E-25A4-41FB-A472-4BCF58CF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2C96-8450-4612-BEC6-D19EFA879D82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CC590E-C110-4D8C-977D-78EC82A8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AB49FB-9FF9-4344-8D74-778316FE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4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4CAD6-48E6-476C-AA20-858A4E3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28B7FA-2C67-4957-8500-D2781A46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CBC8-13C0-45D3-A879-4A4A69F32A72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931BAB-154F-46A8-A329-B85B7BDF1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A1304F-F064-48F7-B4E2-6CC5EB13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B314BB-447B-45EE-BE06-D4F19B9E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CDE2-8C49-4776-85AD-CBE2EDE15433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7B2E24-E3AD-44BB-B99B-09989F1E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916D32-643E-42FC-A9F6-E0E123FA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0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440EA-31F5-4B26-BB20-9A14AE44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A6BA3-5216-4D53-BA9A-D3F6C3B3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85C04D-9818-4DED-A6F3-9EE572C8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EC61B4-9D33-4CDE-9CAA-244E3215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C177D-8F21-4104-A84D-1A6FB0D6235D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6B3F03-E518-4658-BB31-BF8D665B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188EBD-4512-4D28-B8FB-84FEA186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8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AF219-E8A1-4EEF-AEAE-EA406897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A79881-F84F-48A4-8EDD-548AF5345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B8B34E-0C4F-4054-B2A5-50FA35485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3FB6A2-81D6-4154-AA90-2FABD605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E1F62-6E32-4352-B104-494D57BBDB6C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673635-E6BB-4DF1-BA6C-913D7B3E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735A68-8C9D-4A5D-A2CF-AA2370B2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6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520236-081C-46C0-8709-CBDF5ABED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FE2AAE-2AA5-40D9-AB2C-E16C20C0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3A779-14B0-45F0-95EA-C8FA8305A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75C57-549F-4EE5-9C4B-17836E5DD349}" type="datetime1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65FD6E-894F-45DA-9082-90C6848B6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EE316C-7175-4D64-98A0-CD577AC83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AB8A1-456F-4F61-836A-A6A2FA467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50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2730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方法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E6FE51-554C-4DBC-B86A-6B2ED608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9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F605B-07FC-4549-BE99-AF1B99CA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20FFD-70CF-45CB-B067-16A82DE8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476698-81CA-44C1-ACDF-6A98292D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2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831F1-C76B-406D-9066-1CFC4EAA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129" y="2766218"/>
            <a:ext cx="4329224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APP3.1+OTSU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FC786B-8EC5-4635-8255-C8F9E7A9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1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797A6-AAE1-4D45-8AB5-47E7C1C1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OTSU:77                 </a:t>
            </a:r>
            <a:r>
              <a:rPr lang="en-US" altLang="zh-CN" dirty="0" err="1"/>
              <a:t>imgAve</a:t>
            </a:r>
            <a:r>
              <a:rPr lang="en-US" altLang="zh-CN" dirty="0"/>
              <a:t> +0.5*td:22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C8E96A-FFF7-4565-9445-EFCC0E7F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8" y="1863063"/>
            <a:ext cx="5414592" cy="4707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080E69-6F31-4E3C-9F5E-03C7142F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79" y="1863063"/>
            <a:ext cx="5229913" cy="483781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D86ADE-9BC2-4733-9E17-7111F5E8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B12D4-DCB0-4F19-A248-D76D3CD5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OTSU:87                      </a:t>
            </a:r>
            <a:r>
              <a:rPr lang="en-US" altLang="zh-CN" dirty="0" err="1"/>
              <a:t>imgAve</a:t>
            </a:r>
            <a:r>
              <a:rPr lang="en-US" altLang="zh-CN" dirty="0"/>
              <a:t> +0.5*td:11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0B4B0B6-4218-4495-875C-563522B9E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332" y="2039180"/>
            <a:ext cx="4652468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BA33F2-FBA9-44B8-869A-1B84F9EA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4467"/>
            <a:ext cx="4851401" cy="455605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1AFDF8-9308-4169-A24A-69066256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88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BC825-B9B4-4A07-A2DC-E9CE8BD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OTSU:97                   </a:t>
            </a:r>
            <a:r>
              <a:rPr lang="en-US" altLang="zh-CN" dirty="0" err="1"/>
              <a:t>imgAve</a:t>
            </a:r>
            <a:r>
              <a:rPr lang="en-US" altLang="zh-CN" dirty="0"/>
              <a:t> +0.5*td:20.48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3ED652-BF0A-45D8-AAA6-CD728A454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7" y="1690688"/>
            <a:ext cx="5254339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6A3248-849E-4AB6-BF36-753610B7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39" y="1690687"/>
            <a:ext cx="4901526" cy="437163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71E13-4E4D-4A62-898F-7855E08D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65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9C205-E809-444C-89A2-D1513CB4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460" y="2210703"/>
            <a:ext cx="4695738" cy="1325563"/>
          </a:xfrm>
        </p:spPr>
        <p:txBody>
          <a:bodyPr/>
          <a:lstStyle/>
          <a:p>
            <a:r>
              <a:rPr lang="en-US" altLang="zh-CN" dirty="0" err="1"/>
              <a:t>Neuron_distance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90382F-82BD-4AF2-8FF1-1E85E72B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FB37A-5DF5-4C54-9578-9114DB91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18454-1  AV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1498F5-8C30-4511-A03A-B021A0F9E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375793"/>
            <a:ext cx="4300441" cy="26677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B5B6DD-A5ED-46FD-AAB1-EBADA0CE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5793"/>
            <a:ext cx="4979970" cy="45033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5A7BA8-665F-4030-93BE-1F68CBFD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19" y="5969686"/>
            <a:ext cx="8390476" cy="72381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9C1192-A91D-4FBB-968B-DA5D6E88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6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F4307-220C-4EC6-885D-B84CDCE6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18454-1 OTSU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7AA6AB-C698-4578-B577-BF6EF2618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275" y="1308683"/>
            <a:ext cx="4009937" cy="24579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47EE71-4981-401D-9B7A-D1AC05A2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5793"/>
            <a:ext cx="4152012" cy="38593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34ED63-FDAA-4888-B46F-BACD62184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9" y="5398318"/>
            <a:ext cx="8733333" cy="118095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6AA09C-26FD-4A27-AD28-62827E38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4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C892C90-80AA-4751-97CC-4490FD46ACFD}"/>
              </a:ext>
            </a:extLst>
          </p:cNvPr>
          <p:cNvSpPr txBox="1"/>
          <p:nvPr/>
        </p:nvSpPr>
        <p:spPr>
          <a:xfrm>
            <a:off x="713064" y="1400961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红色是</a:t>
            </a:r>
            <a:r>
              <a:rPr lang="en-US" altLang="zh-CN" dirty="0"/>
              <a:t>OTSU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651F12-3299-4F0A-9866-16EB102A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05" y="1972803"/>
            <a:ext cx="4304702" cy="39625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64D028-4356-4076-8317-E14C20D50B20}"/>
              </a:ext>
            </a:extLst>
          </p:cNvPr>
          <p:cNvSpPr txBox="1"/>
          <p:nvPr/>
        </p:nvSpPr>
        <p:spPr>
          <a:xfrm>
            <a:off x="5950592" y="1342130"/>
            <a:ext cx="336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红色是</a:t>
            </a:r>
            <a:r>
              <a:rPr lang="en-US" altLang="zh-CN" dirty="0"/>
              <a:t>manual </a:t>
            </a:r>
            <a:r>
              <a:rPr lang="zh-CN" altLang="en-US" dirty="0"/>
              <a:t>灰色是</a:t>
            </a:r>
            <a:r>
              <a:rPr lang="en-US" altLang="zh-CN" dirty="0"/>
              <a:t>Average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D23448-2754-4D5D-8254-E4F55E9D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64" y="1972803"/>
            <a:ext cx="4285139" cy="40516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7338EE-4173-43C6-A687-CD234D1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022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B39DC-55F6-442E-BFA0-879B65B5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ID(9) AV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E26AD5-510F-417A-B947-2D987230E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453" y="1753299"/>
            <a:ext cx="3800703" cy="25712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626965-057D-4256-B144-DF38DC38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63" y="1690688"/>
            <a:ext cx="4366944" cy="40560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E29027-555F-49E4-B13B-ED8FB3DE6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863" y="5866002"/>
            <a:ext cx="9323809" cy="84761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31323B-F7FD-444B-8EF0-F2508DDD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5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4316B6FD-DF29-4E12-9384-0C6C562F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EF9072-0EB1-45F7-A05A-4B1B8BF8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322"/>
            <a:ext cx="12192000" cy="553135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AFDCB5-0F1F-4508-B525-2CF5F228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16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04D8F-BE05-4293-9F95-BADC08F0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ID(9) AV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74F694-74BE-4439-803A-0F007D8D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11" y="1413155"/>
            <a:ext cx="5552381" cy="35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7689C8-9538-4FC0-A63C-11F766CC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3" y="1761688"/>
            <a:ext cx="4209012" cy="39134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7AF165-43D9-4F0F-A372-6B1A4E83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1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7034C1-CC96-4AA3-848F-0056C4AA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79" y="1795243"/>
            <a:ext cx="4561621" cy="4274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937F8D-D6E1-4BD8-BC57-CF0E9A13395E}"/>
              </a:ext>
            </a:extLst>
          </p:cNvPr>
          <p:cNvSpPr txBox="1"/>
          <p:nvPr/>
        </p:nvSpPr>
        <p:spPr>
          <a:xfrm>
            <a:off x="2416029" y="1098958"/>
            <a:ext cx="22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红色是    </a:t>
            </a:r>
            <a:r>
              <a:rPr lang="en-US" altLang="zh-CN" dirty="0">
                <a:solidFill>
                  <a:srgbClr val="FF0000"/>
                </a:solidFill>
              </a:rPr>
              <a:t>AVERAGE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D8208E-9693-4517-9060-A2D72DF0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421" y="1772788"/>
            <a:ext cx="4561621" cy="42560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53F1E6-94D8-40CC-B366-47C263AB0843}"/>
              </a:ext>
            </a:extLst>
          </p:cNvPr>
          <p:cNvSpPr txBox="1"/>
          <p:nvPr/>
        </p:nvSpPr>
        <p:spPr>
          <a:xfrm>
            <a:off x="8363825" y="1098958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绿色是 </a:t>
            </a:r>
            <a:r>
              <a:rPr lang="en-US" altLang="zh-CN" dirty="0">
                <a:solidFill>
                  <a:srgbClr val="00B050"/>
                </a:solidFill>
              </a:rPr>
              <a:t>OTSU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889622-6171-451D-BBB7-3C273AE1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1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EFB15-610C-4799-AD04-7CF3E335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Idea-</a:t>
            </a:r>
            <a:r>
              <a:rPr lang="zh-CN" altLang="en-US" dirty="0"/>
              <a:t>衡量自动重建算法的质量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0E328-52E3-42B3-9AEC-6F5B1E0DD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点云匹配最近邻匹配</a:t>
            </a:r>
            <a:r>
              <a:rPr lang="en-US" altLang="zh-CN" dirty="0"/>
              <a:t>(</a:t>
            </a:r>
            <a:r>
              <a:rPr lang="en-US" altLang="zh-CN" dirty="0" err="1"/>
              <a:t>neuron_distance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点云体积匹配</a:t>
            </a:r>
            <a:r>
              <a:rPr lang="en-US" altLang="zh-CN" dirty="0"/>
              <a:t>(</a:t>
            </a:r>
            <a:r>
              <a:rPr lang="en-US" altLang="zh-CN" dirty="0" err="1"/>
              <a:t>neuron_distance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假设</a:t>
            </a:r>
            <a:r>
              <a:rPr lang="en-US" altLang="zh-CN" dirty="0"/>
              <a:t>swc1</a:t>
            </a:r>
            <a:r>
              <a:rPr lang="zh-CN" altLang="en-US" dirty="0"/>
              <a:t>，和</a:t>
            </a:r>
            <a:r>
              <a:rPr lang="en-US" altLang="zh-CN" dirty="0"/>
              <a:t>swc2</a:t>
            </a:r>
            <a:r>
              <a:rPr lang="zh-CN" altLang="en-US" dirty="0"/>
              <a:t>的线宽度都是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重叠部分树的长度</a:t>
            </a:r>
            <a:r>
              <a:rPr lang="en-US" altLang="zh-CN" dirty="0"/>
              <a:t>/swc1</a:t>
            </a:r>
            <a:r>
              <a:rPr lang="zh-CN" altLang="en-US" dirty="0"/>
              <a:t>长度（树根到所有叶子节点长度之和）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重叠部分树的长度</a:t>
            </a:r>
            <a:r>
              <a:rPr lang="en-US" altLang="zh-CN" dirty="0"/>
              <a:t>/swc2</a:t>
            </a:r>
            <a:r>
              <a:rPr lang="zh-CN" altLang="en-US" dirty="0"/>
              <a:t>长度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761A3-910A-48E4-8C00-5C174438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11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FCD14D-579D-42AB-8B6B-9A6302F3B1F4}"/>
              </a:ext>
            </a:extLst>
          </p:cNvPr>
          <p:cNvSpPr txBox="1"/>
          <p:nvPr/>
        </p:nvSpPr>
        <p:spPr>
          <a:xfrm>
            <a:off x="1583902" y="5528345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B5DBF4-207D-4175-9AAC-9A6077C1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1" y="1472268"/>
            <a:ext cx="3736434" cy="3703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F5D8E-F653-4DD4-A5C6-6AB40508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75" y="1472268"/>
            <a:ext cx="3699080" cy="37037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E19702-A9B4-4F2E-AC4E-81B2AC054F16}"/>
              </a:ext>
            </a:extLst>
          </p:cNvPr>
          <p:cNvSpPr txBox="1"/>
          <p:nvPr/>
        </p:nvSpPr>
        <p:spPr>
          <a:xfrm>
            <a:off x="5341745" y="5402508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  Marker1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C46132-96D4-45FC-A893-51E050929C5B}"/>
              </a:ext>
            </a:extLst>
          </p:cNvPr>
          <p:cNvSpPr txBox="1"/>
          <p:nvPr/>
        </p:nvSpPr>
        <p:spPr>
          <a:xfrm>
            <a:off x="9283601" y="5402508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  Marker2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373201-7297-4F80-B815-F9A9559B9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61" y="1476591"/>
            <a:ext cx="3699080" cy="37038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B62A74-6504-4E5A-8987-A799BB91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40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0836BF4-86A6-4B8A-B3F6-D12E68CFDD0C}"/>
              </a:ext>
            </a:extLst>
          </p:cNvPr>
          <p:cNvSpPr txBox="1"/>
          <p:nvPr/>
        </p:nvSpPr>
        <p:spPr>
          <a:xfrm>
            <a:off x="1583902" y="5528345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471839-BDA6-4363-8C36-3817089C7E34}"/>
              </a:ext>
            </a:extLst>
          </p:cNvPr>
          <p:cNvSpPr txBox="1"/>
          <p:nvPr/>
        </p:nvSpPr>
        <p:spPr>
          <a:xfrm>
            <a:off x="5341745" y="5402508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  Marker1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EFEB46-22EC-4007-B79D-D2A8965DDD84}"/>
              </a:ext>
            </a:extLst>
          </p:cNvPr>
          <p:cNvSpPr txBox="1"/>
          <p:nvPr/>
        </p:nvSpPr>
        <p:spPr>
          <a:xfrm>
            <a:off x="9283601" y="5402508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  Marker2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EF07A2-C19A-4637-8A22-557EFC35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0" y="1472013"/>
            <a:ext cx="3699080" cy="37510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153736-9563-466D-95E9-AD244EE3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43" y="1424174"/>
            <a:ext cx="3785103" cy="37510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EAF30E6-4187-4030-A2F3-421B62EF8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439" y="1443449"/>
            <a:ext cx="3785103" cy="37124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D61F7F9-85F5-4E43-880A-3CDB1BA25B1A}"/>
              </a:ext>
            </a:extLst>
          </p:cNvPr>
          <p:cNvSpPr txBox="1"/>
          <p:nvPr/>
        </p:nvSpPr>
        <p:spPr>
          <a:xfrm>
            <a:off x="619167" y="704673"/>
            <a:ext cx="214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红色是手工结果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00C483-28DF-4765-A409-686D348A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51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A4C3C9-A451-42E3-8A37-0209A0DA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92" y="1791214"/>
            <a:ext cx="4960079" cy="49344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AD429A-C175-4599-81DC-EA6133AEB633}"/>
              </a:ext>
            </a:extLst>
          </p:cNvPr>
          <p:cNvSpPr txBox="1"/>
          <p:nvPr/>
        </p:nvSpPr>
        <p:spPr>
          <a:xfrm>
            <a:off x="688489" y="333710"/>
            <a:ext cx="36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红的是黄金标准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22CE8D-40C0-4C96-854B-DB82FBF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8" y="1791214"/>
            <a:ext cx="5030912" cy="49344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0FC31D-CCFB-4518-BC51-8CF9173C8C23}"/>
              </a:ext>
            </a:extLst>
          </p:cNvPr>
          <p:cNvSpPr txBox="1"/>
          <p:nvPr/>
        </p:nvSpPr>
        <p:spPr>
          <a:xfrm>
            <a:off x="6250192" y="1017375"/>
            <a:ext cx="275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8A605F-FF07-4518-8D5E-50BE171B2381}"/>
              </a:ext>
            </a:extLst>
          </p:cNvPr>
          <p:cNvSpPr txBox="1"/>
          <p:nvPr/>
        </p:nvSpPr>
        <p:spPr>
          <a:xfrm>
            <a:off x="1185134" y="1013012"/>
            <a:ext cx="275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5FD30C-B886-43A4-BB90-EA98D0D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81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731E65-2930-4E6B-AD3F-605DA189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85" y="1432182"/>
            <a:ext cx="4960079" cy="49346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D8721-F388-46BF-A941-F2586129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34" y="1441779"/>
            <a:ext cx="4960079" cy="49154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B34859-7472-490C-B501-A8BAA375C126}"/>
              </a:ext>
            </a:extLst>
          </p:cNvPr>
          <p:cNvSpPr txBox="1"/>
          <p:nvPr/>
        </p:nvSpPr>
        <p:spPr>
          <a:xfrm>
            <a:off x="1032734" y="860612"/>
            <a:ext cx="275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7B680-68C4-4575-9780-D8F133235817}"/>
              </a:ext>
            </a:extLst>
          </p:cNvPr>
          <p:cNvSpPr txBox="1"/>
          <p:nvPr/>
        </p:nvSpPr>
        <p:spPr>
          <a:xfrm>
            <a:off x="6542442" y="860612"/>
            <a:ext cx="275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App3.2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0E59F15-5968-442D-BBFC-FD192DF9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16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1DD2D2-C228-4725-98E9-00219653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096" y="1321527"/>
            <a:ext cx="5247267" cy="51152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84CC77-4BF1-45F2-B493-B574613AF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10" y="1321527"/>
            <a:ext cx="5108702" cy="51152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7DB884-A476-4CE7-B93B-12B9649B0B92}"/>
              </a:ext>
            </a:extLst>
          </p:cNvPr>
          <p:cNvSpPr txBox="1"/>
          <p:nvPr/>
        </p:nvSpPr>
        <p:spPr>
          <a:xfrm>
            <a:off x="274910" y="800613"/>
            <a:ext cx="316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9B514E-C3B5-4F2B-86FD-16D2703761DA}"/>
              </a:ext>
            </a:extLst>
          </p:cNvPr>
          <p:cNvSpPr txBox="1"/>
          <p:nvPr/>
        </p:nvSpPr>
        <p:spPr>
          <a:xfrm>
            <a:off x="6362096" y="701033"/>
            <a:ext cx="39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App3.2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8AFA8F-0E8E-44DC-BA33-612A2469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62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33BE2-19DE-4BBD-BD47-4552FC42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295" y="2555920"/>
            <a:ext cx="4063409" cy="1325563"/>
          </a:xfrm>
        </p:spPr>
        <p:txBody>
          <a:bodyPr/>
          <a:lstStyle/>
          <a:p>
            <a:r>
              <a:rPr lang="en-US" altLang="zh-CN" dirty="0"/>
              <a:t>17302</a:t>
            </a:r>
            <a:r>
              <a:rPr lang="zh-CN" altLang="en-US" dirty="0"/>
              <a:t>测试结果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56355B-DFA3-46A9-B11C-D30FAC27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052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736B24D-CF3E-4741-9EAA-47CF7D4C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857250"/>
            <a:ext cx="7086600" cy="5143500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2256E7-9FC1-4425-843F-2FB60224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67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0CF74-C54A-43CA-8501-164119D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Consensus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FA311A-D701-4D36-96CC-97976D8DA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05"/>
            <a:ext cx="6747082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7DD6D8-C91A-4C52-9E0D-A4A7E2B1970B}"/>
              </a:ext>
            </a:extLst>
          </p:cNvPr>
          <p:cNvSpPr txBox="1"/>
          <p:nvPr/>
        </p:nvSpPr>
        <p:spPr>
          <a:xfrm>
            <a:off x="7726680" y="1882076"/>
            <a:ext cx="362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、分别以</a:t>
            </a:r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>
                <a:solidFill>
                  <a:srgbClr val="00B050"/>
                </a:solidFill>
              </a:rPr>
              <a:t>绿</a:t>
            </a:r>
            <a:r>
              <a:rPr lang="zh-CN" altLang="en-US" dirty="0"/>
              <a:t>两个</a:t>
            </a:r>
            <a:r>
              <a:rPr lang="en-US" altLang="zh-CN" dirty="0"/>
              <a:t>soma</a:t>
            </a:r>
            <a:r>
              <a:rPr lang="zh-CN" altLang="en-US" dirty="0"/>
              <a:t>作为起始点进行</a:t>
            </a:r>
            <a:r>
              <a:rPr lang="en-US" altLang="zh-CN" dirty="0"/>
              <a:t>tracing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7030A0"/>
                </a:solidFill>
              </a:rPr>
              <a:t>紫色矩形框</a:t>
            </a:r>
            <a:r>
              <a:rPr lang="zh-CN" altLang="en-US" dirty="0"/>
              <a:t>是两次</a:t>
            </a:r>
            <a:r>
              <a:rPr lang="en-US" altLang="zh-CN" dirty="0"/>
              <a:t>tracing</a:t>
            </a:r>
            <a:r>
              <a:rPr lang="zh-CN" altLang="en-US" dirty="0"/>
              <a:t>重叠的部分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、对</a:t>
            </a:r>
            <a:r>
              <a:rPr lang="zh-CN" altLang="en-US" dirty="0">
                <a:solidFill>
                  <a:srgbClr val="7030A0"/>
                </a:solidFill>
              </a:rPr>
              <a:t>紫色</a:t>
            </a:r>
            <a:r>
              <a:rPr lang="zh-CN" altLang="en-US" dirty="0"/>
              <a:t>部分进行重新</a:t>
            </a:r>
            <a:r>
              <a:rPr lang="en-US" altLang="zh-CN" dirty="0"/>
              <a:t>tracing</a:t>
            </a:r>
            <a:r>
              <a:rPr lang="zh-CN" altLang="en-US" dirty="0"/>
              <a:t>（</a:t>
            </a:r>
            <a:r>
              <a:rPr lang="en-US" altLang="zh-CN" dirty="0"/>
              <a:t>split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0B9479-B6A0-4F1D-A82B-B69BB2B5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4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D8496-3727-473D-B4AA-A91204C5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ID(8) Nearby cells: 7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B7A625-5911-4588-8228-706C728E6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884" y="1783095"/>
            <a:ext cx="4549376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4CC06E-DECC-4CA2-8846-03819A69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27" y="1783095"/>
            <a:ext cx="4152599" cy="43513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D34EED-E5D3-44ED-8637-528519E90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020" y="6330950"/>
            <a:ext cx="6896100" cy="32385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FA0130F-6C85-4DBA-83A9-B8CF4ABE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6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9F978-D407-4C34-83B1-CAE878A2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4B36C4-4BE8-4974-B87A-C643E73A4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227" y="1825625"/>
            <a:ext cx="4339545" cy="43513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05A506-5157-4F60-89DB-BB2398C9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03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F8D2C-E784-4E5A-B70F-4A560975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DE519B-C4D8-42EB-B24D-2268F7FD3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648" y="1690688"/>
            <a:ext cx="4474257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95FE5C-AC22-4806-BB31-2FD78425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56" y="1690688"/>
            <a:ext cx="2046741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EE216-82BD-4FB8-A0A9-A0258090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7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5FF61-4436-4156-9C53-E0675C42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EDEEB8F-C76A-4001-A828-DEF51FEB5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455" y="1690688"/>
            <a:ext cx="4489954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8CB7C5-D403-4415-91DC-C92FE2500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066" y="1690688"/>
            <a:ext cx="1321994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325C1-74F1-47A7-99A1-9EC74ED5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275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849C9-E812-40A5-90BC-EA014CD0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ID(87) Nearby cells:88 92 93 94 95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31EA8C-47F0-48C1-B212-DBBA36F5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55" y="6226175"/>
            <a:ext cx="6791325" cy="266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9B0421-911D-4956-9B0A-BEB48AAC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2" y="1690688"/>
            <a:ext cx="4574044" cy="43513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298D7B-FFEE-47B7-B3BB-DD4DFEA5D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888" y="1690688"/>
            <a:ext cx="4368138" cy="4351338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93846981-40D6-4BDF-A328-E6F86D9C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11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14AB-412B-406F-AC52-7D9F7D72C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0C9200-8071-4F10-974A-1113987E6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848" y="1690688"/>
            <a:ext cx="4375613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89FE61-ECDE-42F0-A5C1-67615CD9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01" y="1690688"/>
            <a:ext cx="1267231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DCAEE-46C4-447A-BBD4-57577543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972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8F657-803C-4F3B-B880-466A5A4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BB42C3C-1BA5-4885-A791-F994E9DE5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302" y="1690688"/>
            <a:ext cx="4298912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EB16F5-DC27-4E47-83AF-92A4887C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590" y="1690688"/>
            <a:ext cx="2494393" cy="441354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6AB63B-130C-43C6-AA03-287F7843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64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CAF3-972D-4FAA-945B-D8F1CCB3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AEE5F9-FC6B-4821-8614-AEE6A2A9F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952" y="1690688"/>
            <a:ext cx="4103044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2A71F9-D304-49DF-BF7B-5383CAFF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62117" y="1690688"/>
            <a:ext cx="1234495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A4CEDE-501B-440D-A0CF-6035754C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03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6CCCC-700C-4A6D-8911-5908D34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ID(115)  Nearby cells:114,116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24503FD-DEC5-4BB3-900E-17D448D5F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752" y="1690688"/>
            <a:ext cx="4449294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E59F1C-C735-4F98-AF1B-AFCD9003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46" y="6141149"/>
            <a:ext cx="7077075" cy="2762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3D793A-DEDB-45B9-9C06-0E852FC01ED8}"/>
              </a:ext>
            </a:extLst>
          </p:cNvPr>
          <p:cNvSpPr txBox="1"/>
          <p:nvPr/>
        </p:nvSpPr>
        <p:spPr>
          <a:xfrm>
            <a:off x="9253057" y="1690688"/>
            <a:ext cx="2762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虽然同一个</a:t>
            </a:r>
            <a:r>
              <a:rPr lang="en-US" altLang="zh-CN" dirty="0"/>
              <a:t>block</a:t>
            </a:r>
            <a:r>
              <a:rPr lang="zh-CN" altLang="en-US" dirty="0"/>
              <a:t>有多个</a:t>
            </a:r>
            <a:r>
              <a:rPr lang="en-US" altLang="zh-CN" dirty="0"/>
              <a:t>soma</a:t>
            </a:r>
            <a:r>
              <a:rPr lang="zh-CN" altLang="en-US" dirty="0"/>
              <a:t>，但是没有相互影响因此：</a:t>
            </a:r>
            <a:endParaRPr lang="en-US" altLang="zh-CN" dirty="0"/>
          </a:p>
          <a:p>
            <a:r>
              <a:rPr lang="en-US" altLang="zh-CN" dirty="0"/>
              <a:t>App2==App3.1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注：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类似情况还有以下编号神经元</a:t>
            </a:r>
            <a:endParaRPr lang="en-US" altLang="zh-CN" dirty="0"/>
          </a:p>
          <a:p>
            <a:r>
              <a:rPr lang="en-US" altLang="zh-CN" dirty="0"/>
              <a:t>28 30 96 114 116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858454-033A-4E3D-8669-773A6A14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05" y="1690688"/>
            <a:ext cx="4394251" cy="4351338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AB10A7-9C39-4318-9C60-DBB5A2D2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578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423B7-A7B5-46F4-BE71-210BFF1E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ID(1) Nearby cells: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1C88FC-0538-424C-AE5D-3C02FDC7B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843" y="1780738"/>
            <a:ext cx="4532016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0C3D10-C040-4D2C-828E-FB7B179B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CBC16E-218A-4D58-9A36-EE0CB96A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58" y="1780738"/>
            <a:ext cx="5746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1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0CF74-C54A-43CA-8501-164119D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Hyperplane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7DD6D8-C91A-4C52-9E0D-A4A7E2B1970B}"/>
              </a:ext>
            </a:extLst>
          </p:cNvPr>
          <p:cNvSpPr txBox="1"/>
          <p:nvPr/>
        </p:nvSpPr>
        <p:spPr>
          <a:xfrm>
            <a:off x="7726680" y="1882076"/>
            <a:ext cx="362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、寻找超平面</a:t>
            </a:r>
            <a:r>
              <a:rPr lang="en-US" altLang="zh-CN" dirty="0"/>
              <a:t>-</a:t>
            </a:r>
            <a:r>
              <a:rPr lang="zh-CN" altLang="en-US" dirty="0"/>
              <a:t>如图中的黑色线条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、将空间切割为不同的部分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、分别进行</a:t>
            </a:r>
            <a:r>
              <a:rPr lang="en-US" altLang="zh-CN" dirty="0"/>
              <a:t>tracing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74F0EF-75B0-4094-B0D3-7C6B29FD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6517869" cy="322186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752A6B-6390-45B4-851A-A0EECFC5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68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9788B-0156-4590-AD46-E29BD0F1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827" y="365125"/>
            <a:ext cx="9420447" cy="1325563"/>
          </a:xfrm>
        </p:spPr>
        <p:txBody>
          <a:bodyPr/>
          <a:lstStyle/>
          <a:p>
            <a:r>
              <a:rPr lang="en-US" altLang="zh-CN" dirty="0"/>
              <a:t>Give two markers using app3.1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4B99E6-9D94-4719-B6AB-E14CBB28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7DAD153-B1FF-4A5B-AC0D-47C4B0664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915" y="1847850"/>
            <a:ext cx="4488811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05E4A6-2374-47BB-8878-1F71B181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66" y="1847850"/>
            <a:ext cx="44178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687D0-2248-4E84-B8A0-F5345296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Give three markers using app3.1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DAB404-AE1C-431D-9AF1-8384DFA5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E7CD17-3D3A-4A4F-9A0D-66FA6AFF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82" y="1690687"/>
            <a:ext cx="4564695" cy="4351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8D52AF-A02E-48E5-8BA9-A3C3D5BD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87" y="1690687"/>
            <a:ext cx="437541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01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2C205-FDEE-477A-82C1-F4A8BF90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通过诸多类似</a:t>
            </a:r>
            <a:r>
              <a:rPr lang="en-US" altLang="zh-CN" dirty="0"/>
              <a:t>ID(1)</a:t>
            </a:r>
            <a:r>
              <a:rPr lang="zh-CN" altLang="en-US" dirty="0"/>
              <a:t>的结果，我们发现可以简化</a:t>
            </a:r>
            <a:r>
              <a:rPr lang="en-US" altLang="zh-CN" dirty="0"/>
              <a:t>soma</a:t>
            </a:r>
            <a:r>
              <a:rPr lang="zh-CN" altLang="en-US" dirty="0"/>
              <a:t>检测的程序</a:t>
            </a:r>
            <a:endParaRPr lang="en-US" altLang="zh-CN" dirty="0"/>
          </a:p>
          <a:p>
            <a:r>
              <a:rPr lang="zh-CN" altLang="en-US" dirty="0"/>
              <a:t>即：不需要详细区分</a:t>
            </a:r>
            <a:r>
              <a:rPr lang="en-US" altLang="zh-CN" dirty="0">
                <a:solidFill>
                  <a:srgbClr val="FF0000"/>
                </a:solidFill>
              </a:rPr>
              <a:t>soma</a:t>
            </a:r>
            <a:r>
              <a:rPr lang="zh-CN" altLang="en-US" dirty="0"/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gliacyte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归为一类即可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Multiple Soma Auto-tracing Frame </a:t>
            </a:r>
            <a:r>
              <a:rPr lang="zh-CN" altLang="en-US" dirty="0"/>
              <a:t>，标记</a:t>
            </a:r>
            <a:r>
              <a:rPr lang="en-US" altLang="zh-CN" dirty="0" err="1"/>
              <a:t>gliacyte</a:t>
            </a:r>
            <a:r>
              <a:rPr lang="zh-CN" altLang="en-US" dirty="0"/>
              <a:t>当作</a:t>
            </a:r>
            <a:r>
              <a:rPr lang="en-US" altLang="zh-CN" dirty="0"/>
              <a:t>soma</a:t>
            </a:r>
            <a:r>
              <a:rPr lang="zh-CN" altLang="en-US" dirty="0"/>
              <a:t>点，会提升程序的可靠性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1C46D-CF52-46F8-9C02-898EA435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22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B1AFB-19C8-470E-8F3A-D9E7DF2D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08FD6-D4A3-4144-87A0-795CAF14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App3.1</a:t>
            </a:r>
            <a:r>
              <a:rPr lang="zh-CN" altLang="en-US" dirty="0"/>
              <a:t> </a:t>
            </a:r>
            <a:r>
              <a:rPr lang="en-US" altLang="zh-CN" dirty="0"/>
              <a:t>can clearly improve the tracing result in the dense neurons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App3.1 won’t destroy app2’s single result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In summary,app3 is not worse than app2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We can use the </a:t>
            </a:r>
            <a:r>
              <a:rPr lang="en-US" altLang="zh-CN" dirty="0">
                <a:solidFill>
                  <a:srgbClr val="FF0000"/>
                </a:solidFill>
              </a:rPr>
              <a:t>Multiple Soma Auto-tracing Frame </a:t>
            </a:r>
            <a:r>
              <a:rPr lang="en-US" altLang="zh-CN" dirty="0"/>
              <a:t>to any algorithms such as: APP1, Monte-Carlo and so 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4B01D-EB04-47B4-AD2B-3673A72C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548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CDC50-F1DF-4EE9-B56A-4E804F3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2018/12/27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EAB8E-36D1-4A43-BA27-06621F9B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Mul</a:t>
            </a:r>
            <a:r>
              <a:rPr lang="en-US" altLang="zh-CN" dirty="0"/>
              <a:t>-tracing </a:t>
            </a:r>
            <a:r>
              <a:rPr lang="zh-CN" altLang="en-US" dirty="0"/>
              <a:t>添加胶质细胞（可以增强效果）</a:t>
            </a:r>
            <a:endParaRPr lang="en-US" altLang="zh-CN" dirty="0"/>
          </a:p>
          <a:p>
            <a:r>
              <a:rPr lang="zh-CN" altLang="en-US" dirty="0"/>
              <a:t>距离度量（一一映射</a:t>
            </a:r>
            <a:r>
              <a:rPr lang="en-US" altLang="zh-CN" dirty="0"/>
              <a:t>/</a:t>
            </a:r>
            <a:r>
              <a:rPr lang="zh-CN" altLang="en-US" dirty="0"/>
              <a:t>拓扑质量检测）</a:t>
            </a:r>
            <a:endParaRPr lang="en-US" altLang="zh-CN" dirty="0"/>
          </a:p>
          <a:p>
            <a:r>
              <a:rPr lang="zh-CN" altLang="en-US" dirty="0"/>
              <a:t>视觉效果度量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hessian</a:t>
            </a:r>
            <a:r>
              <a:rPr lang="zh-CN" altLang="en-US" dirty="0"/>
              <a:t>（海森）矩阵，可以显著增强线性分支结构，可以考虑替换掉</a:t>
            </a:r>
            <a:r>
              <a:rPr lang="en-US" altLang="zh-CN" dirty="0"/>
              <a:t>U-Net</a:t>
            </a:r>
          </a:p>
          <a:p>
            <a:r>
              <a:rPr lang="zh-CN" altLang="en-US" dirty="0"/>
              <a:t>大窗口</a:t>
            </a:r>
            <a:r>
              <a:rPr lang="en-US" altLang="zh-CN" dirty="0"/>
              <a:t>tracing</a:t>
            </a:r>
          </a:p>
          <a:p>
            <a:r>
              <a:rPr lang="en-US" altLang="zh-CN" dirty="0" err="1"/>
              <a:t>Somadetection</a:t>
            </a:r>
            <a:r>
              <a:rPr lang="en-US" altLang="zh-CN" dirty="0"/>
              <a:t> </a:t>
            </a:r>
            <a:r>
              <a:rPr lang="zh-CN" altLang="en-US" dirty="0"/>
              <a:t>时间复杂度 （</a:t>
            </a:r>
            <a:r>
              <a:rPr lang="en-US" altLang="zh-CN" dirty="0"/>
              <a:t>multi level </a:t>
            </a:r>
            <a:r>
              <a:rPr lang="en-US" altLang="zh-CN" dirty="0" err="1"/>
              <a:t>detction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9256C5-90C8-449D-A80F-B3438C0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81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8AAC8-8AA1-4995-BA42-973F06CC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7" y="2436813"/>
            <a:ext cx="1762126" cy="1325563"/>
          </a:xfrm>
        </p:spPr>
        <p:txBody>
          <a:bodyPr/>
          <a:lstStyle/>
          <a:p>
            <a:r>
              <a:rPr lang="en-US" altLang="zh-CN" dirty="0"/>
              <a:t>18454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BA092-C209-4347-A151-D0FAC33D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63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DEDE5A-5062-4A5B-8A37-DB4C02F1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01" y="0"/>
            <a:ext cx="2977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74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011EB-DEBE-4D17-B5BD-F7D324CE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ID(162) Nearby cells:109 164 165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0E56EB-6915-415D-92A4-C6925FCE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581" y="1690688"/>
            <a:ext cx="4351338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E5AE07-41EB-4200-B51F-133800E6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95DCEC-E562-4324-9F0E-638BD32C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09" y="1690688"/>
            <a:ext cx="4351338" cy="43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23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9B1A9-AC2B-4A11-AE8D-7C90A588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AD8C0D-EEB5-47D6-9E3F-AB51E186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067" y="1690688"/>
            <a:ext cx="4652065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BA283-F9BC-46B1-A807-12D78E10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D3A84-3269-4453-8052-2460A587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85" y="1690688"/>
            <a:ext cx="1800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2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4522-489D-49C8-A420-53468F82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A28302-3A21-493F-B600-84BEC354B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112" y="1662113"/>
            <a:ext cx="4097326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55B9B-96B5-4F73-88FE-A8418057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39F60E-C028-4792-A09A-B633EA06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49" y="1692276"/>
            <a:ext cx="2864034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0CF74-C54A-43CA-8501-164119D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Confrontation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7DD6D8-C91A-4C52-9E0D-A4A7E2B1970B}"/>
              </a:ext>
            </a:extLst>
          </p:cNvPr>
          <p:cNvSpPr txBox="1"/>
          <p:nvPr/>
        </p:nvSpPr>
        <p:spPr>
          <a:xfrm>
            <a:off x="7726680" y="1882076"/>
            <a:ext cx="362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、从红绿两个</a:t>
            </a:r>
            <a:r>
              <a:rPr lang="en-US" altLang="zh-CN" dirty="0"/>
              <a:t>soma</a:t>
            </a:r>
            <a:r>
              <a:rPr lang="zh-CN" altLang="en-US" dirty="0"/>
              <a:t>开始，交替进行</a:t>
            </a:r>
            <a:r>
              <a:rPr lang="en-US" altLang="zh-CN" dirty="0"/>
              <a:t>tracing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、直到有重叠的部分停止</a:t>
            </a:r>
            <a:r>
              <a:rPr lang="en-US" altLang="zh-CN" dirty="0"/>
              <a:t>tracing</a:t>
            </a:r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3B12A4E3-FBE6-463D-AB1D-37F1C724B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05"/>
            <a:ext cx="6747082" cy="435133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E1851F-E32B-4ABE-B299-4FE8AE6B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066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C925F-617B-4E86-8269-6DC663CB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913C2B0-66FA-4C8C-B007-ABE09998F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125" y="1690688"/>
            <a:ext cx="4611674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FB4A0-34A0-4D9A-9361-0A1C499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8BD17-074F-42FA-9920-28450ACA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81" y="1690688"/>
            <a:ext cx="17682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83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C87FF-1F96-4E09-9016-AB52B9A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App3.1(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)-Manual(</a:t>
            </a:r>
            <a:r>
              <a:rPr lang="en-US" altLang="zh-CN" dirty="0">
                <a:solidFill>
                  <a:srgbClr val="92D050"/>
                </a:solidFill>
              </a:rPr>
              <a:t>green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EBA095-515F-41D8-AE6F-D47044FE9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598" y="1690688"/>
            <a:ext cx="4445803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55AA3-5173-4B96-B6FC-661BE360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8116F1-BF39-4645-81C0-0AB9C4A3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626" y="1690688"/>
            <a:ext cx="1745654" cy="435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51A1A1-47CB-48FE-B0C8-CC3250F7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358" y="1690688"/>
            <a:ext cx="17600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7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F6B99-2DE1-464D-96DF-4ED25403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ID(164) Nearby cells: 157 162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79B9EA-24C3-4041-8FE8-5827AFCEF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493" y="1690688"/>
            <a:ext cx="4371413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161D23-5D16-4F40-89AF-60362763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029F8-5786-46CF-9586-E9B3CC95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44" y="1690688"/>
            <a:ext cx="4371413" cy="43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09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9B1A9-AC2B-4A11-AE8D-7C90A588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BA283-F9BC-46B1-A807-12D78E10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61326D6-4AD9-4D08-BAB7-4E63858E2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24" y="1690688"/>
            <a:ext cx="4528702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ACD250-3FD8-435B-9B6C-3F51497E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28" y="1690689"/>
            <a:ext cx="1990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10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4522-489D-49C8-A420-53468F82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55B9B-96B5-4F73-88FE-A8418057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38CA9C-89F1-47C7-BFD7-12ED4257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4687"/>
            <a:ext cx="3962715" cy="4014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5E719D-D54A-4EB1-8E2D-6159FC0F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396" y="1944687"/>
            <a:ext cx="1926544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4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C925F-617B-4E86-8269-6DC663CB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FB4A0-34A0-4D9A-9361-0A1C499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C519B3-2131-43AE-8441-B49B42DC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29" y="1473891"/>
            <a:ext cx="4917656" cy="49898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0821C4-736F-4D07-AEA9-2AB04EF7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01" y="1473890"/>
            <a:ext cx="2222868" cy="49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60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C87FF-1F96-4E09-9016-AB52B9A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App3.1(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)-Manual(</a:t>
            </a:r>
            <a:r>
              <a:rPr lang="en-US" altLang="zh-CN" dirty="0">
                <a:solidFill>
                  <a:srgbClr val="92D050"/>
                </a:solidFill>
              </a:rPr>
              <a:t>green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55AA3-5173-4B96-B6FC-661BE360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BAD11A-F4FB-401A-B453-16AFD6CE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3" y="1773238"/>
            <a:ext cx="4688085" cy="46720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F7BB71-DA11-41CD-8EF0-2248AC4C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3237"/>
            <a:ext cx="4688085" cy="46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0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5AFB9-D12A-4E47-A588-A09BB1E2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413"/>
            <a:ext cx="10515600" cy="145732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ID(164)</a:t>
            </a:r>
            <a:r>
              <a:rPr lang="zh-CN" altLang="en-US" sz="3600" dirty="0"/>
              <a:t>错误分析</a:t>
            </a:r>
            <a:br>
              <a:rPr lang="en-US" altLang="zh-CN" sz="3600" dirty="0"/>
            </a:br>
            <a:r>
              <a:rPr lang="zh-CN" altLang="en-US" sz="3600" dirty="0"/>
              <a:t>椭圆包围的其实是</a:t>
            </a:r>
            <a:r>
              <a:rPr lang="en-US" altLang="zh-CN" sz="3600" dirty="0"/>
              <a:t>soma-159</a:t>
            </a:r>
            <a:r>
              <a:rPr lang="zh-CN" altLang="en-US" sz="3600" dirty="0"/>
              <a:t>，但是在当前</a:t>
            </a:r>
            <a:r>
              <a:rPr lang="en-US" altLang="zh-CN" sz="3600" dirty="0"/>
              <a:t>block</a:t>
            </a:r>
            <a:r>
              <a:rPr lang="zh-CN" altLang="en-US" sz="3600" dirty="0"/>
              <a:t>未被标记；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930B35-4652-4380-81F3-89CF750C7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030" y="1836738"/>
            <a:ext cx="4366342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324F8B-CB15-41F4-94FB-CA164ED2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3AB8A1-456F-4F61-836A-A6A2FA467145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400177-2352-4B6A-9B40-063037B3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70" y="1836738"/>
            <a:ext cx="4376432" cy="43513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427BE4-DD43-4A43-BF12-DDD071EC3724}"/>
              </a:ext>
            </a:extLst>
          </p:cNvPr>
          <p:cNvSpPr txBox="1"/>
          <p:nvPr/>
        </p:nvSpPr>
        <p:spPr>
          <a:xfrm>
            <a:off x="2271713" y="647858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512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AF4DC5-B99D-429E-93DB-1EC517F94E72}"/>
              </a:ext>
            </a:extLst>
          </p:cNvPr>
          <p:cNvSpPr txBox="1"/>
          <p:nvPr/>
        </p:nvSpPr>
        <p:spPr>
          <a:xfrm>
            <a:off x="7714878" y="639127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600</a:t>
            </a:r>
            <a:r>
              <a:rPr lang="zh-CN" altLang="en-US" dirty="0"/>
              <a:t>*</a:t>
            </a:r>
            <a:r>
              <a:rPr lang="en-US" altLang="zh-CN" dirty="0"/>
              <a:t>600</a:t>
            </a:r>
            <a:r>
              <a:rPr lang="zh-CN" altLang="en-US" dirty="0"/>
              <a:t>*</a:t>
            </a:r>
            <a:r>
              <a:rPr lang="en-US" altLang="zh-CN" dirty="0"/>
              <a:t>600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979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5A570-98E3-4EFB-A457-C4539DC9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ID(164)</a:t>
            </a:r>
            <a:r>
              <a:rPr lang="zh-CN" altLang="en-US" dirty="0"/>
              <a:t>添加标记</a:t>
            </a:r>
            <a:r>
              <a:rPr lang="en-US" altLang="zh-CN" dirty="0">
                <a:solidFill>
                  <a:srgbClr val="FF0000"/>
                </a:solidFill>
              </a:rPr>
              <a:t>159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zh-CN" altLang="en-US" dirty="0"/>
              <a:t>重新运行</a:t>
            </a:r>
            <a:r>
              <a:rPr lang="en-US" altLang="zh-CN" dirty="0"/>
              <a:t>App3.1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DE2801-D817-41D4-A425-AAF8CA969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685" y="1847850"/>
            <a:ext cx="4345605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37867-ACB2-4400-98B8-3CBEE43D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156659-A4C2-4909-A190-686E4585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42" y="1847850"/>
            <a:ext cx="4345604" cy="43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85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03600-0E3A-43EB-AAAA-E6360EF9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App3.1(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)-Manual(</a:t>
            </a:r>
            <a:r>
              <a:rPr lang="en-US" altLang="zh-CN" dirty="0">
                <a:solidFill>
                  <a:srgbClr val="92D050"/>
                </a:solidFill>
              </a:rPr>
              <a:t>green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diff from 15 to -1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BC2011-375F-4C9D-8235-E887B55C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7754989-DD3D-4E13-8465-99A27A3A5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471" y="1690688"/>
            <a:ext cx="4326529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3E4521-BBC7-444D-B486-84C7D3DF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159" y="1690688"/>
            <a:ext cx="4306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5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2730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应用场景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E5311D-5BCC-4FDB-A843-1F542711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610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3BAE0-9461-4E8B-B4F5-6A42575D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2019/01/07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1AD7E-8779-4AF2-B3CD-DD93AB6B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录屏</a:t>
            </a:r>
            <a:r>
              <a:rPr lang="en-US" altLang="zh-CN" dirty="0"/>
              <a:t>13</a:t>
            </a:r>
            <a:r>
              <a:rPr lang="zh-CN" altLang="en-US" dirty="0"/>
              <a:t>个</a:t>
            </a:r>
            <a:r>
              <a:rPr lang="en-US" altLang="zh-CN" dirty="0"/>
              <a:t>soma</a:t>
            </a:r>
          </a:p>
          <a:p>
            <a:r>
              <a:rPr lang="en-US" altLang="zh-CN" dirty="0"/>
              <a:t>18454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长</a:t>
            </a:r>
            <a:r>
              <a:rPr lang="en-US" altLang="zh-CN" dirty="0"/>
              <a:t>axon</a:t>
            </a:r>
            <a:r>
              <a:rPr lang="zh-CN" altLang="en-US" dirty="0"/>
              <a:t>单独追踪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U-net</a:t>
            </a:r>
            <a:r>
              <a:rPr lang="zh-CN" altLang="en-US" dirty="0"/>
              <a:t> </a:t>
            </a:r>
            <a:r>
              <a:rPr lang="en-US" altLang="zh-CN" dirty="0" err="1"/>
              <a:t>Deeplearning</a:t>
            </a:r>
            <a:r>
              <a:rPr lang="zh-CN" altLang="en-US" dirty="0"/>
              <a:t>（去南京）</a:t>
            </a:r>
            <a:endParaRPr lang="en-US" altLang="zh-CN" dirty="0"/>
          </a:p>
          <a:p>
            <a:r>
              <a:rPr lang="zh-CN" altLang="en-US" dirty="0"/>
              <a:t>改善内存和效率</a:t>
            </a:r>
            <a:endParaRPr lang="en-US" altLang="zh-CN" dirty="0"/>
          </a:p>
          <a:p>
            <a:r>
              <a:rPr lang="zh-CN" altLang="en-US" dirty="0"/>
              <a:t>先追一条比较可靠的，循环迭代追到全局（分支点检测）</a:t>
            </a:r>
            <a:endParaRPr lang="en-US" altLang="zh-CN" dirty="0"/>
          </a:p>
          <a:p>
            <a:r>
              <a:rPr lang="zh-CN" altLang="en-US" dirty="0"/>
              <a:t>不同的</a:t>
            </a:r>
            <a:r>
              <a:rPr lang="en-US" altLang="zh-CN" dirty="0"/>
              <a:t>cell</a:t>
            </a:r>
            <a:r>
              <a:rPr lang="zh-CN" altLang="en-US" dirty="0"/>
              <a:t>使用不同的阈值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1794E5-CFCC-45E7-94E0-15092D41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760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9AE4E8-B0C6-4D44-BEE8-A93AF413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99" y="106502"/>
            <a:ext cx="5782943" cy="642852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F02791-DB1B-4D80-B960-82158AC2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50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805CED8-9FA6-4C3F-8B44-360B2DD1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91" y="479396"/>
            <a:ext cx="4647619" cy="514285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814AFB3-59A4-4BF2-9EE2-81785026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35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E376E-CB5B-48BF-896F-E51B746B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Multi-source suppression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E76B07-B494-4C6C-BB18-B46C537452E4}"/>
              </a:ext>
            </a:extLst>
          </p:cNvPr>
          <p:cNvSpPr txBox="1"/>
          <p:nvPr/>
        </p:nvSpPr>
        <p:spPr>
          <a:xfrm>
            <a:off x="9628648" y="1708024"/>
            <a:ext cx="228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抑制掉绿色的</a:t>
            </a:r>
            <a:r>
              <a:rPr lang="en-US" altLang="zh-CN" dirty="0"/>
              <a:t>soma</a:t>
            </a:r>
          </a:p>
          <a:p>
            <a:r>
              <a:rPr lang="zh-CN" altLang="en-US" dirty="0"/>
              <a:t>重建红色</a:t>
            </a:r>
            <a:r>
              <a:rPr lang="en-US" altLang="zh-CN" dirty="0"/>
              <a:t>soma</a:t>
            </a:r>
            <a:endParaRPr lang="zh-CN" altLang="en-US" dirty="0"/>
          </a:p>
        </p:txBody>
      </p:sp>
      <p:pic>
        <p:nvPicPr>
          <p:cNvPr id="12" name="内容占位符 3">
            <a:extLst>
              <a:ext uri="{FF2B5EF4-FFF2-40B4-BE49-F238E27FC236}">
                <a16:creationId xmlns:a16="http://schemas.microsoft.com/office/drawing/2014/main" id="{1EB6B919-8DF5-40F5-A711-6AE3D8B83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30" y="1690688"/>
            <a:ext cx="8916067" cy="435133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34E523-1A79-4C11-871A-1684F4DB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58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98053-9212-419B-B467-5E3D125B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527" y="2766218"/>
            <a:ext cx="2232170" cy="1325563"/>
          </a:xfrm>
        </p:spPr>
        <p:txBody>
          <a:bodyPr/>
          <a:lstStyle/>
          <a:p>
            <a:r>
              <a:rPr lang="en-US" altLang="zh-CN" dirty="0"/>
              <a:t>APP3.1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A359DD-F4A9-4CC2-809F-CFB9F2CC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B8A1-456F-4F61-836A-A6A2FA4671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39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12877</TotalTime>
  <Words>664</Words>
  <Application>Microsoft Office PowerPoint</Application>
  <PresentationFormat>宽屏</PresentationFormat>
  <Paragraphs>172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等线</vt:lpstr>
      <vt:lpstr>等线 Light</vt:lpstr>
      <vt:lpstr>Arial</vt:lpstr>
      <vt:lpstr>Office 主题​​</vt:lpstr>
      <vt:lpstr>方法 </vt:lpstr>
      <vt:lpstr>PowerPoint 演示文稿</vt:lpstr>
      <vt:lpstr>Consensus</vt:lpstr>
      <vt:lpstr>Hyperplane</vt:lpstr>
      <vt:lpstr>Confrontation</vt:lpstr>
      <vt:lpstr>应用场景 </vt:lpstr>
      <vt:lpstr>PowerPoint 演示文稿</vt:lpstr>
      <vt:lpstr>Multi-source suppression</vt:lpstr>
      <vt:lpstr>APP3.1</vt:lpstr>
      <vt:lpstr>PowerPoint 演示文稿</vt:lpstr>
      <vt:lpstr>APP3.1+OTSU</vt:lpstr>
      <vt:lpstr>OTSU:77                 imgAve +0.5*td:22</vt:lpstr>
      <vt:lpstr>OTSU:87                      imgAve +0.5*td:11</vt:lpstr>
      <vt:lpstr>OTSU:97                   imgAve +0.5*td:20.48</vt:lpstr>
      <vt:lpstr>Neuron_distance</vt:lpstr>
      <vt:lpstr>18454-1  AV </vt:lpstr>
      <vt:lpstr>18454-1 OTSU</vt:lpstr>
      <vt:lpstr>PowerPoint 演示文稿</vt:lpstr>
      <vt:lpstr>ID(9) AV</vt:lpstr>
      <vt:lpstr>ID(9) AV</vt:lpstr>
      <vt:lpstr>PowerPoint 演示文稿</vt:lpstr>
      <vt:lpstr>Idea-衡量自动重建算法的质量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17302测试结果</vt:lpstr>
      <vt:lpstr>PowerPoint 演示文稿</vt:lpstr>
      <vt:lpstr>ID(8) Nearby cells: 7</vt:lpstr>
      <vt:lpstr>Manual</vt:lpstr>
      <vt:lpstr>APP2</vt:lpstr>
      <vt:lpstr>APP3.1</vt:lpstr>
      <vt:lpstr>ID(87) Nearby cells:88 92 93 94 95</vt:lpstr>
      <vt:lpstr>Manual</vt:lpstr>
      <vt:lpstr>APP2</vt:lpstr>
      <vt:lpstr>APP3.1</vt:lpstr>
      <vt:lpstr>ID(115)  Nearby cells:114,116 </vt:lpstr>
      <vt:lpstr>ID(1) Nearby cells: 2</vt:lpstr>
      <vt:lpstr>Give two markers using app3.1</vt:lpstr>
      <vt:lpstr>Give three markers using app3.1</vt:lpstr>
      <vt:lpstr>PowerPoint 演示文稿</vt:lpstr>
      <vt:lpstr>Conclusion</vt:lpstr>
      <vt:lpstr>2018/12/27</vt:lpstr>
      <vt:lpstr>18454</vt:lpstr>
      <vt:lpstr>PowerPoint 演示文稿</vt:lpstr>
      <vt:lpstr>ID(162) Nearby cells:109 164 165</vt:lpstr>
      <vt:lpstr>Manual</vt:lpstr>
      <vt:lpstr>APP2</vt:lpstr>
      <vt:lpstr>APP3.1</vt:lpstr>
      <vt:lpstr>App3.1(red)-Manual(green)</vt:lpstr>
      <vt:lpstr>ID(164) Nearby cells: 157 162</vt:lpstr>
      <vt:lpstr>Manual</vt:lpstr>
      <vt:lpstr>APP2</vt:lpstr>
      <vt:lpstr>APP3.1</vt:lpstr>
      <vt:lpstr>App3.1(red)-Manual(green)</vt:lpstr>
      <vt:lpstr>ID(164)错误分析 椭圆包围的其实是soma-159，但是在当前block未被标记； </vt:lpstr>
      <vt:lpstr>ID(164)添加标记159 重新运行App3.1</vt:lpstr>
      <vt:lpstr>App3.1(red)-Manual(green) diff from 15 to -1</vt:lpstr>
      <vt:lpstr>2019/01/07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</dc:title>
  <dc:creator>Anzhi</dc:creator>
  <cp:lastModifiedBy>鹏 王</cp:lastModifiedBy>
  <cp:revision>64</cp:revision>
  <dcterms:created xsi:type="dcterms:W3CDTF">2018-11-15T09:34:07Z</dcterms:created>
  <dcterms:modified xsi:type="dcterms:W3CDTF">2019-03-29T13:01:38Z</dcterms:modified>
</cp:coreProperties>
</file>